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66" r:id="rId5"/>
    <p:sldId id="258" r:id="rId6"/>
    <p:sldId id="259" r:id="rId7"/>
    <p:sldId id="260" r:id="rId8"/>
    <p:sldId id="261" r:id="rId9"/>
    <p:sldId id="263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4" r:id="rId19"/>
  </p:sldIdLst>
  <p:sldSz cx="14630400" cy="8229600"/>
  <p:notesSz cx="8229600" cy="14630400"/>
  <p:embeddedFontLst>
    <p:embeddedFont>
      <p:font typeface="Bricolage Grotesque Extra Bold" panose="020B0604020202020204" charset="0"/>
      <p:regular r:id="rId21"/>
    </p:embeddedFont>
    <p:embeddedFont>
      <p:font typeface="Montserrat" panose="00000500000000000000" pitchFamily="2" charset="-94"/>
      <p:regular r:id="rId22"/>
      <p:bold r:id="rId2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Search-Based Planning Algorithms for Multi-Target Navigation (VRP)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çalışma, çok hedefli navigasyon problemlerinde kullanılan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arama tabanlı planlama algoritmalarını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örnekleme tabanlı ve meta-sezgisel yaklaşımlarla karşılaştırmalı olarak incelemektedir. Problem, robotik yol planlama ile klasik Araç Rotalama Problemi (VRP) kesişiminde ele alınmaktadır.</a:t>
            </a:r>
            <a:endParaRPr lang="en-US" sz="1750" dirty="0"/>
          </a:p>
        </p:txBody>
      </p:sp>
      <p:pic>
        <p:nvPicPr>
          <p:cNvPr id="6" name="Resim 5" descr="taşıt, araç, taşımak, nakletmek, kara taşıtı, ağaç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BDFD711-8617-8A4D-20D0-232EA56D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1" y="-14169"/>
            <a:ext cx="6280189" cy="82296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E56FBA7-4B51-768F-1AEE-E60B4DB88FEC}"/>
              </a:ext>
            </a:extLst>
          </p:cNvPr>
          <p:cNvSpPr txBox="1"/>
          <p:nvPr/>
        </p:nvSpPr>
        <p:spPr>
          <a:xfrm>
            <a:off x="793790" y="7014118"/>
            <a:ext cx="5809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ŞULE KARA</a:t>
            </a:r>
          </a:p>
          <a:p>
            <a:r>
              <a:rPr lang="tr-TR" dirty="0">
                <a:solidFill>
                  <a:schemeClr val="bg1"/>
                </a:solidFill>
              </a:rPr>
              <a:t>YAREN KELEŞ</a:t>
            </a:r>
          </a:p>
          <a:p>
            <a:r>
              <a:rPr lang="tr-TR" dirty="0">
                <a:solidFill>
                  <a:schemeClr val="bg1"/>
                </a:solidFill>
              </a:rPr>
              <a:t>ELİF SUDE YILMAZ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Deneysel Sonuçlar ve Bulgular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bölümde, arama tabanlı algoritmaların (BFS, Dijkstra ve A*) "Çok Hedefli Izgara Ortamı" üzerindeki performansı deneysel verilerle değerlendirilmiştir. Simülasyon, engelli ve çok hedefli senaryolarda algoritmaların hem yol bulma hem de hedef sıralama yeteneklerini karşılaştırmalı olarak test etmiştir.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023" y="893921"/>
            <a:ext cx="725757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Deney Ortamı ve Parametreler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54023" y="1790700"/>
            <a:ext cx="7635954" cy="1163360"/>
          </a:xfrm>
          <a:prstGeom prst="roundRect">
            <a:avLst>
              <a:gd name="adj" fmla="val 7001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776883" y="1813560"/>
            <a:ext cx="775573" cy="1117640"/>
          </a:xfrm>
          <a:prstGeom prst="roundRect">
            <a:avLst>
              <a:gd name="adj" fmla="val 696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1019294" y="2190631"/>
            <a:ext cx="290751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46290" y="2007394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Ortam Yapısı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46290" y="2426732"/>
            <a:ext cx="642699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15x15 boyutlarında ızgara harita.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54023" y="3147893"/>
            <a:ext cx="7635954" cy="1163360"/>
          </a:xfrm>
          <a:prstGeom prst="roundRect">
            <a:avLst>
              <a:gd name="adj" fmla="val 7001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776883" y="3170753"/>
            <a:ext cx="775573" cy="1117640"/>
          </a:xfrm>
          <a:prstGeom prst="roundRect">
            <a:avLst>
              <a:gd name="adj" fmla="val 696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19294" y="3547824"/>
            <a:ext cx="290751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746290" y="3364587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Varlıklar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746290" y="3783925"/>
            <a:ext cx="642699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 Başlangıç Deposu, 4 Hedef Noktası, "L" tipi statik engeller.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54023" y="4505087"/>
            <a:ext cx="7635954" cy="1473279"/>
          </a:xfrm>
          <a:prstGeom prst="roundRect">
            <a:avLst>
              <a:gd name="adj" fmla="val 552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Shape 12"/>
          <p:cNvSpPr/>
          <p:nvPr/>
        </p:nvSpPr>
        <p:spPr>
          <a:xfrm>
            <a:off x="776883" y="4527947"/>
            <a:ext cx="775573" cy="1427559"/>
          </a:xfrm>
          <a:prstGeom prst="roundRect">
            <a:avLst>
              <a:gd name="adj" fmla="val 696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1019294" y="5059918"/>
            <a:ext cx="290751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1746290" y="4721781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Amaç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746290" y="5141119"/>
            <a:ext cx="642699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Depodan başlayıp tüm hedefleri en kısa yoldan ve en uygun sırayla ziyaret etmek (VRP).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54023" y="6172200"/>
            <a:ext cx="7635954" cy="1163360"/>
          </a:xfrm>
          <a:prstGeom prst="roundRect">
            <a:avLst>
              <a:gd name="adj" fmla="val 7001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776883" y="6195060"/>
            <a:ext cx="775573" cy="1117640"/>
          </a:xfrm>
          <a:prstGeom prst="roundRect">
            <a:avLst>
              <a:gd name="adj" fmla="val 696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1019294" y="6572131"/>
            <a:ext cx="290751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1746290" y="6388894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Kütüphaneler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746290" y="6808232"/>
            <a:ext cx="642699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networkx (graf yapısı) ve matplotlib (görselleştirme).</a:t>
            </a:r>
            <a:endParaRPr lang="en-US" sz="1500" dirty="0"/>
          </a:p>
        </p:txBody>
      </p:sp>
      <p:pic>
        <p:nvPicPr>
          <p:cNvPr id="24" name="image11.png">
            <a:extLst>
              <a:ext uri="{FF2B5EF4-FFF2-40B4-BE49-F238E27FC236}">
                <a16:creationId xmlns:a16="http://schemas.microsoft.com/office/drawing/2014/main" id="{C4A79CEC-9AA2-04F6-4E0E-ECE41748E1A9}"/>
              </a:ext>
            </a:extLst>
          </p:cNvPr>
          <p:cNvPicPr/>
          <p:nvPr/>
        </p:nvPicPr>
        <p:blipFill>
          <a:blip r:embed="rId3"/>
          <a:srcRect l="5382" t="10786" r="9648" b="13432"/>
          <a:stretch>
            <a:fillRect/>
          </a:stretch>
        </p:blipFill>
        <p:spPr>
          <a:xfrm>
            <a:off x="9179012" y="1709598"/>
            <a:ext cx="4674505" cy="512206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019"/>
            <a:ext cx="9900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Sayısal Performans Karşılaştırması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24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Algoritmaların verimliliği; toplam maliyet, gezilen düğüm sayısı ve hesaplama süresi metrikleri üzerinden analiz edilmiştir. Aşağıdaki tablo, algoritmaların VRP senaryosundaki karşılaştırmalı performans verilerini sunmaktadır.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03383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801410" y="42110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1028462" y="43547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BFS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43547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42.0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43547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43547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11.50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86132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1028462" y="500503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500503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42.0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500503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500503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26.26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5116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4"/>
          <p:cNvSpPr/>
          <p:nvPr/>
        </p:nvSpPr>
        <p:spPr>
          <a:xfrm>
            <a:off x="1028462" y="56553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565535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42.0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565535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6553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11.21</a:t>
            </a:r>
            <a:endParaRPr lang="en-US" sz="175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375590BE-5382-CB94-23AA-C146ED7A9A9A}"/>
              </a:ext>
            </a:extLst>
          </p:cNvPr>
          <p:cNvSpPr txBox="1"/>
          <p:nvPr/>
        </p:nvSpPr>
        <p:spPr>
          <a:xfrm>
            <a:off x="793789" y="6409361"/>
            <a:ext cx="12945359" cy="8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 üç algoritma da 42.0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birimlik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toplam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maliyet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ile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aynı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optimal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yolu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bulmuştur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Izgara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ortamı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ağırlıksız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olduğu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için, BFS ve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Dijkstra'nın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A* ile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aynı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sonucu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vermesi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teorik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beklentilerle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uyumludur</a:t>
            </a:r>
            <a:r>
              <a:rPr lang="en-US" sz="1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800" dirty="0"/>
          </a:p>
        </p:txBody>
      </p:sp>
      <p:pic>
        <p:nvPicPr>
          <p:cNvPr id="22" name="Resim 21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1F04271-C9BD-8174-B92D-E484943D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452374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03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614945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Arama Uzayı Verimliliği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4270772"/>
            <a:ext cx="6455807" cy="244125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966788" y="4485561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072" y="4662726"/>
            <a:ext cx="290036" cy="290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6788" y="534495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BFS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6788" y="5809536"/>
            <a:ext cx="602622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"Kör arama" yaptığı için 400 düğüm gezmiştir.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422594" y="4270772"/>
            <a:ext cx="6455807" cy="244125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Shape 6"/>
          <p:cNvSpPr/>
          <p:nvPr/>
        </p:nvSpPr>
        <p:spPr>
          <a:xfrm>
            <a:off x="7637383" y="4485561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4667" y="4662726"/>
            <a:ext cx="290036" cy="2900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37383" y="534495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A*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637383" y="5809536"/>
            <a:ext cx="602622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Heuristik fonksiyonu sayesinde sadece 88 düğüm gezerek sonuca ulaşmıştır.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51999" y="6953726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algoritması, BFS'ye kıyasla arama uzayını %78 oranında daraltmıştır. Bu durum, "Heuristik Güdümlü Arama" avantajını deneysel olarak kanıtlamaktadır.</a:t>
            </a:r>
            <a:endParaRPr lang="en-US" sz="1650" dirty="0"/>
          </a:p>
        </p:txBody>
      </p:sp>
      <p:pic>
        <p:nvPicPr>
          <p:cNvPr id="16" name="Resim 15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61E72B7-40D1-BEED-F269-CE7EE3007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2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Zaman Karmaşıklığı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186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İşlem süreleri incelendiğinde, A* (11.21 ms) en hızlı sonucu verirken, Dijkstra (26.26 ms) en yavaş performansı göstermiştir. Dijkstra'nın ağırlıksız bir grafta gereksiz öncelik kuyruğu yönetimi yapması bu gecikmenin temel sebebidir.</a:t>
            </a:r>
            <a:endParaRPr lang="en-US" sz="1750"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E846BB66-DAE4-75FC-2010-37134C55717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86336" y="4230546"/>
            <a:ext cx="8712844" cy="3292997"/>
          </a:xfrm>
          <a:prstGeom prst="rect">
            <a:avLst/>
          </a:prstGeom>
          <a:ln/>
        </p:spPr>
      </p:pic>
      <p:pic>
        <p:nvPicPr>
          <p:cNvPr id="6" name="Resim 5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52CEB14-529C-6A5F-91D0-7A4695E9F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413538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452"/>
            <a:ext cx="97571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Görsel Rota Analizi: BFS ve Dijkstra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BFS Algoritması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12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Tüm alanı tarayarak ilerlemiştir.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93306"/>
            <a:ext cx="6244709" cy="3606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03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Dijkstra Algoritması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612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BFS ile geometrik olarak eşdeğerdir ancak hesaplama maliyeti daha yüksektir.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593306"/>
            <a:ext cx="6244709" cy="3625691"/>
          </a:xfrm>
          <a:prstGeom prst="rect">
            <a:avLst/>
          </a:prstGeom>
        </p:spPr>
      </p:pic>
      <p:pic>
        <p:nvPicPr>
          <p:cNvPr id="10" name="Resim 9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8F046A2-A33A-C42F-CB46-C96736D1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239" y="7534178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32658" y="5256311"/>
            <a:ext cx="9556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Görsel Rota Analizi: A* Algoritması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587579" y="6149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algoritması, heuristik yaklaşım sayesinde en az düğüm ziyareti ile en verimli yol hesaplanmıştır.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41643" y="66962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 üç algoritma da engellerin etrafından dolaşarak çarpışmasız bir yörünge oluşturmuştur.</a:t>
            </a:r>
            <a:endParaRPr lang="en-US" sz="1750" dirty="0"/>
          </a:p>
        </p:txBody>
      </p:sp>
      <p:pic>
        <p:nvPicPr>
          <p:cNvPr id="6" name="image10.png">
            <a:extLst>
              <a:ext uri="{FF2B5EF4-FFF2-40B4-BE49-F238E27FC236}">
                <a16:creationId xmlns:a16="http://schemas.microsoft.com/office/drawing/2014/main" id="{0A46EB69-62E2-7432-29BA-E7D350E7467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31575" y="587097"/>
            <a:ext cx="3995421" cy="4172218"/>
          </a:xfrm>
          <a:prstGeom prst="rect">
            <a:avLst/>
          </a:prstGeom>
          <a:ln/>
        </p:spPr>
      </p:pic>
      <p:pic>
        <p:nvPicPr>
          <p:cNvPr id="7" name="image6.png">
            <a:extLst>
              <a:ext uri="{FF2B5EF4-FFF2-40B4-BE49-F238E27FC236}">
                <a16:creationId xmlns:a16="http://schemas.microsoft.com/office/drawing/2014/main" id="{51F71515-8345-0EF7-19FD-24EED9510B2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723175" y="587097"/>
            <a:ext cx="3995420" cy="4172218"/>
          </a:xfrm>
          <a:prstGeom prst="rect">
            <a:avLst/>
          </a:prstGeom>
          <a:ln/>
        </p:spPr>
      </p:pic>
      <p:pic>
        <p:nvPicPr>
          <p:cNvPr id="8" name="Resim 7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8BAAB2C-AE91-7087-F13F-A4BA500D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239" y="7446992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463534"/>
            <a:ext cx="8379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VRP Sıralaması ve Global Rota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Çıktılarda belirtilen [0, 2, 4, 3, 1] rota sırası, algoritmanın hedefleri rastgele değil, en yakın komşuluk prensibine göre optimize ettiğini göstermektedir. Görsellerde rotanın T0 -&gt; T2 -&gt; T3 şeklinde ilerleyerek toplam mesafeyi kısalttığı net bir şekilde görülmektedir.</a:t>
            </a:r>
            <a:endParaRPr lang="en-US" sz="1750" dirty="0"/>
          </a:p>
        </p:txBody>
      </p:sp>
      <p:pic>
        <p:nvPicPr>
          <p:cNvPr id="6" name="Resim 5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A8E13B6-975A-92CC-F11A-280C7354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638" y="7435840"/>
            <a:ext cx="2229161" cy="695422"/>
          </a:xfrm>
          <a:prstGeom prst="rect">
            <a:avLst/>
          </a:prstGeom>
        </p:spPr>
      </p:pic>
      <p:pic>
        <p:nvPicPr>
          <p:cNvPr id="8" name="image5.png">
            <a:extLst>
              <a:ext uri="{FF2B5EF4-FFF2-40B4-BE49-F238E27FC236}">
                <a16:creationId xmlns:a16="http://schemas.microsoft.com/office/drawing/2014/main" id="{77F8FF5E-0B6C-B15A-6655-DCFA2D6827F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52562" y="201479"/>
            <a:ext cx="3681485" cy="3652890"/>
          </a:xfrm>
          <a:prstGeom prst="rect">
            <a:avLst/>
          </a:prstGeom>
          <a:ln/>
        </p:spPr>
      </p:pic>
      <p:pic>
        <p:nvPicPr>
          <p:cNvPr id="9" name="image1.png">
            <a:extLst>
              <a:ext uri="{FF2B5EF4-FFF2-40B4-BE49-F238E27FC236}">
                <a16:creationId xmlns:a16="http://schemas.microsoft.com/office/drawing/2014/main" id="{8907C238-4725-24B4-4770-B14CF891DEA6}"/>
              </a:ext>
            </a:extLst>
          </p:cNvPr>
          <p:cNvPicPr/>
          <p:nvPr/>
        </p:nvPicPr>
        <p:blipFill>
          <a:blip r:embed="rId5"/>
          <a:srcRect r="2936" b="3905"/>
          <a:stretch>
            <a:fillRect/>
          </a:stretch>
        </p:blipFill>
        <p:spPr>
          <a:xfrm>
            <a:off x="5474457" y="201479"/>
            <a:ext cx="3681485" cy="3652890"/>
          </a:xfrm>
          <a:prstGeom prst="rect">
            <a:avLst/>
          </a:prstGeom>
          <a:ln/>
        </p:spPr>
      </p:pic>
      <p:pic>
        <p:nvPicPr>
          <p:cNvPr id="10" name="image10.png">
            <a:extLst>
              <a:ext uri="{FF2B5EF4-FFF2-40B4-BE49-F238E27FC236}">
                <a16:creationId xmlns:a16="http://schemas.microsoft.com/office/drawing/2014/main" id="{5DE36EE9-0E52-32B9-A6DB-4B47DF5802A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896352" y="201479"/>
            <a:ext cx="3647128" cy="3633112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3079" y="2800112"/>
            <a:ext cx="7416641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Deneysel Sonuçlar ve Genel Çıkarımlar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4592" y="3363992"/>
            <a:ext cx="340411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44592" y="3762613"/>
            <a:ext cx="658082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A*, BFS ve Dijkstra ile karşılaştırmalı testlerde: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44592" y="4186595"/>
            <a:ext cx="6580823" cy="1004292"/>
          </a:xfrm>
          <a:prstGeom prst="roundRect">
            <a:avLst>
              <a:gd name="adj" fmla="val 650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722948" y="4364950"/>
            <a:ext cx="197619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78% Daha Az Düğüm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22948" y="4763572"/>
            <a:ext cx="622411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diğer algoritmalara göre önemli ölçüde daha az düğüm gezmiştir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44592" y="5346383"/>
            <a:ext cx="6580823" cy="1004292"/>
          </a:xfrm>
          <a:prstGeom prst="roundRect">
            <a:avLst>
              <a:gd name="adj" fmla="val 650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722948" y="5524738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Optimal Yol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22948" y="5923359"/>
            <a:ext cx="622411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Tüm algoritmalar aynı optimal çözümü bulmuştur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44592" y="6506170"/>
            <a:ext cx="6580823" cy="1004292"/>
          </a:xfrm>
          <a:prstGeom prst="roundRect">
            <a:avLst>
              <a:gd name="adj" fmla="val 650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722948" y="6684526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#1 En Hızlı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22948" y="7083147"/>
            <a:ext cx="622411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en düşük işlem süresini kaydetmiştir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005535" y="3363992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Temel Çıkarımlar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9029172" y="3834685"/>
            <a:ext cx="77748" cy="77748"/>
          </a:xfrm>
          <a:prstGeom prst="roundRect">
            <a:avLst>
              <a:gd name="adj" fmla="val 588054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9239785" y="3751996"/>
            <a:ext cx="2987873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Theta* → </a:t>
            </a:r>
            <a:r>
              <a:rPr lang="en-US" sz="1500" b="1" dirty="0">
                <a:solidFill>
                  <a:srgbClr val="E7BF6A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Enerji Verimliliği Lideri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239785" y="4161356"/>
            <a:ext cx="634757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%10 daha kısa yollar ve minimal dönüş sayısı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9061429" y="4757305"/>
            <a:ext cx="77748" cy="77748"/>
          </a:xfrm>
          <a:prstGeom prst="roundRect">
            <a:avLst>
              <a:gd name="adj" fmla="val 588054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7"/>
          <p:cNvSpPr/>
          <p:nvPr/>
        </p:nvSpPr>
        <p:spPr>
          <a:xfrm>
            <a:off x="9239785" y="4706854"/>
            <a:ext cx="350186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D* Lite → </a:t>
            </a:r>
            <a:r>
              <a:rPr lang="en-US" sz="1500" b="1" dirty="0">
                <a:solidFill>
                  <a:srgbClr val="E7BF6A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Dinamik Ortamlar İçin Kritik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9235536" y="5105475"/>
            <a:ext cx="634757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Gerçek zamanlı adaptasyon yeteneği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9039112" y="5646301"/>
            <a:ext cx="77748" cy="77748"/>
          </a:xfrm>
          <a:prstGeom prst="roundRect">
            <a:avLst>
              <a:gd name="adj" fmla="val 588054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0"/>
          <p:cNvSpPr/>
          <p:nvPr/>
        </p:nvSpPr>
        <p:spPr>
          <a:xfrm>
            <a:off x="9235536" y="5577899"/>
            <a:ext cx="3751064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RRT* → </a:t>
            </a:r>
            <a:r>
              <a:rPr lang="en-US" sz="1500" b="1" dirty="0">
                <a:solidFill>
                  <a:srgbClr val="E7BF6A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Yüksek Boyutlarda Vazgeçilmez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251844" y="6065489"/>
            <a:ext cx="634757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Karmaşık konfigürasyon uzayları için ideal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9042428" y="6729585"/>
            <a:ext cx="77748" cy="77748"/>
          </a:xfrm>
          <a:prstGeom prst="roundRect">
            <a:avLst>
              <a:gd name="adj" fmla="val 588054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3"/>
          <p:cNvSpPr/>
          <p:nvPr/>
        </p:nvSpPr>
        <p:spPr>
          <a:xfrm>
            <a:off x="9239785" y="6628069"/>
            <a:ext cx="347650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Hibritleşme → </a:t>
            </a:r>
            <a:r>
              <a:rPr lang="en-US" sz="1500" b="1" dirty="0">
                <a:solidFill>
                  <a:srgbClr val="E7BF6A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Kaçınılmaz Zorunluluk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9251844" y="7059169"/>
            <a:ext cx="634757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Tek algoritma yeterli değil, katmanlı mimari gerekli</a:t>
            </a:r>
            <a:endParaRPr lang="en-US" sz="1200" dirty="0"/>
          </a:p>
        </p:txBody>
      </p:sp>
      <p:pic>
        <p:nvPicPr>
          <p:cNvPr id="29" name="Resim 28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361184F-18A1-A521-7C1E-7939CEAD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239" y="7677073"/>
            <a:ext cx="2410161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043"/>
            <a:ext cx="10265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Çalışmanın Temel Amacı ve Yaklaşım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845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çalışmanın temel amacı, otonom sistemler için kritik olan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"Çok Hedefli Navigasyon" (Multi-Target Navigation)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problemini derinlemesine incelemek ve çözümlemektir. Bu problem, robotların veya İHA'ların birden fazla hedef noktasına en verimli şekilde ulaşmasını sağlamayı hedefler.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2309"/>
            <a:ext cx="4196358" cy="4271129"/>
          </a:xfrm>
          <a:prstGeom prst="roundRect">
            <a:avLst>
              <a:gd name="adj" fmla="val 348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763310" y="3232309"/>
            <a:ext cx="121920" cy="4271129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1142524" y="3489603"/>
            <a:ext cx="3302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Disiplinleri Birleştirmek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80021"/>
            <a:ext cx="359033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Yöneylem araştırmalarındaki klasik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"Araç Rotalama Problemi" (VRP)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ile robotikteki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"Yol Planlama" (Path Planning)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disiplinlerini bir araya getirerek, hem hedeflerin sıralaması hem de yörünge oluşturulması kısımlarını bütünleşik olarak ele alıyoruz.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32309"/>
            <a:ext cx="4196358" cy="4271129"/>
          </a:xfrm>
          <a:prstGeom prst="roundRect">
            <a:avLst>
              <a:gd name="adj" fmla="val 348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5186482" y="3232309"/>
            <a:ext cx="121920" cy="4271129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5565696" y="348960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Algoritmik Performans Analizi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334351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Arama tabanlı algoritmaların (A\*, Theta\*, D\* Lite), örnekleme tabanlı (RRT) ve meta-sezgisel yöntemlere (GA) kıyasla enerji verimliliği, kesinlik ve hesaplama süresi açısından avantajlarını belirliyoruz.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32309"/>
            <a:ext cx="4196358" cy="4271129"/>
          </a:xfrm>
          <a:prstGeom prst="roundRect">
            <a:avLst>
              <a:gd name="adj" fmla="val 348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9609653" y="3232309"/>
            <a:ext cx="121920" cy="4271129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9988868" y="3489603"/>
            <a:ext cx="3049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Mimari Öneri Sunmak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980021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Tek bir algoritmanın yetersizliğini göstererek, modern VRP çözümleri için literatürde kabul gören hibrit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"Sandviç Mimari"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yapısının gerekliliğini ortaya koymayı hedefliyoruz.</a:t>
            </a:r>
            <a:endParaRPr lang="en-US" sz="1750" dirty="0"/>
          </a:p>
        </p:txBody>
      </p:sp>
      <p:pic>
        <p:nvPicPr>
          <p:cNvPr id="17" name="Resim 16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DE8E32E-48DF-602D-9F2D-7DA49CB7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618" y="7578030"/>
            <a:ext cx="2043120" cy="651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7098"/>
            <a:ext cx="12448937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 Tanımı: Multi-Target Navigation &amp; VRP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793677"/>
            <a:ext cx="765714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Multi-Target Navigation, bir otonom aracın belirli kısıtlar altında birden fazla hedefi en düşük maliyetle ziyaret etmesini amaçlar. Problem iki katmandan oluşur: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071" y="3076694"/>
            <a:ext cx="487323" cy="487323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461968" y="3151108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Global Rotalama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61968" y="3706058"/>
            <a:ext cx="695325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üm hedeflerin </a:t>
            </a: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hangi sırayla ziyaret edileceğinin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belirlenmesini amaçlar.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Amaç, toplam mesafe, zaman veya enerji maliyetini minimize eden </a:t>
            </a: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uygun ziyaret sırasını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bulmaktır.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071" y="5525095"/>
            <a:ext cx="487323" cy="487323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1461968" y="559950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Yerel Yol Planlama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461968" y="6154460"/>
            <a:ext cx="695325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Belirlenen iki hedef noktası arasında aracın </a:t>
            </a: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fiziksel olarak nasıl hareket edeceğinin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hesaplanması sürecidir.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071" y="7091005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448" y="1711526"/>
            <a:ext cx="4753611" cy="611166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0EBD331-2DDF-D38C-AB51-ED7FA2B1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356" y="7799291"/>
            <a:ext cx="2108043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779859"/>
            <a:ext cx="7572375" cy="1262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Yöntemlerin Tarihsel Gelişimi ve Kıyaslamaları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72213" y="2345650"/>
            <a:ext cx="757237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Çok Hedefli Navigasyon problemine yönelik yaklaşımlar, VRP'nin başlangıcı kabul edilen 1959'dan bu yana önemli bir evrim geçirdi.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499503" y="3219450"/>
            <a:ext cx="22860" cy="3356372"/>
          </a:xfrm>
          <a:prstGeom prst="roundRect">
            <a:avLst>
              <a:gd name="adj" fmla="val 371288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3"/>
          <p:cNvSpPr/>
          <p:nvPr/>
        </p:nvSpPr>
        <p:spPr>
          <a:xfrm>
            <a:off x="6703933" y="3435310"/>
            <a:ext cx="606147" cy="22860"/>
          </a:xfrm>
          <a:prstGeom prst="roundRect">
            <a:avLst>
              <a:gd name="adj" fmla="val 371288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4"/>
          <p:cNvSpPr/>
          <p:nvPr/>
        </p:nvSpPr>
        <p:spPr>
          <a:xfrm>
            <a:off x="6272213" y="3219450"/>
            <a:ext cx="454581" cy="454581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6347996" y="3257312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509986" y="3288863"/>
            <a:ext cx="303276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1959: Dantzig ve Ramser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09986" y="3725823"/>
            <a:ext cx="633460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VRP literatürünün temeli atıldı. Problem "Kamyon Dağıtım Problemi" olarak formüle edildi ve soyut düğüm-kenar mantığıyla mesafe minimizasyonuna odaklandı.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703933" y="5315545"/>
            <a:ext cx="606147" cy="22860"/>
          </a:xfrm>
          <a:prstGeom prst="roundRect">
            <a:avLst>
              <a:gd name="adj" fmla="val 371288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9"/>
          <p:cNvSpPr/>
          <p:nvPr/>
        </p:nvSpPr>
        <p:spPr>
          <a:xfrm>
            <a:off x="6272213" y="5099685"/>
            <a:ext cx="454581" cy="454581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6347996" y="5137547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509986" y="5169098"/>
            <a:ext cx="37784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Günümüz: Algoritmik Çeşitlilik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509986" y="5606058"/>
            <a:ext cx="633460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Arama tabanlı (A\*, Theta\*), örnekleme tabanlı (RRT) ve meta-sezgisel (GA, ACO) yöntemler geliştirildi. Fiziksel çevre koşulları ve dinamik senaryolar daha fazla dikkate alınmaya başlandı.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72213" y="6803112"/>
            <a:ext cx="757237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yaklaşımlar, algoritmaların performansını çeşitli senaryolarda değerlendirerek en uygun çözüm yöntemini bulmaya çalışmaktadır.</a:t>
            </a:r>
            <a:endParaRPr lang="en-US" sz="1550" dirty="0"/>
          </a:p>
        </p:txBody>
      </p:sp>
      <p:pic>
        <p:nvPicPr>
          <p:cNvPr id="18" name="Resim 17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3FFFA7C-65CB-422F-CD9C-6CDE412E7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449621"/>
            <a:ext cx="2229161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933212"/>
            <a:ext cx="1090755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Algoritmik Yaklaşımların Sınıflandırılması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855" y="2023943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VRP çözümleri, problem karmaşıklığına ve uygulama alanına göre üç ana gruba ayrılır: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855" y="2603897"/>
            <a:ext cx="4238387" cy="3548777"/>
          </a:xfrm>
          <a:prstGeom prst="roundRect">
            <a:avLst>
              <a:gd name="adj" fmla="val 2519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767715" y="2626757"/>
            <a:ext cx="4192667" cy="638413"/>
          </a:xfrm>
          <a:prstGeom prst="roundRect">
            <a:avLst>
              <a:gd name="adj" fmla="val 9705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2704386" y="2746415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980480" y="347793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Arama Tabanlı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80480" y="3937992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A*, Theta*, D* Lite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80480" y="4406146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Kesin ve deterministik sonuçlar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80480" y="4821079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yol garantisi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80480" y="5236012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 tabanlı ortamlar için ideal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196007" y="2603897"/>
            <a:ext cx="4238387" cy="3548777"/>
          </a:xfrm>
          <a:prstGeom prst="roundRect">
            <a:avLst>
              <a:gd name="adj" fmla="val 2519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5218867" y="2626757"/>
            <a:ext cx="4192667" cy="638413"/>
          </a:xfrm>
          <a:prstGeom prst="roundRect">
            <a:avLst>
              <a:gd name="adj" fmla="val 9705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7155537" y="2746415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431631" y="347793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Örnekleme Tabanlı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5431631" y="3937992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RRT, RRT*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431631" y="4406146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Stokastik yaklaşım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431631" y="4821079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Yüksek boyutlu uzaylar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431631" y="5236012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 işleme gereksiz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9647158" y="2603897"/>
            <a:ext cx="4238387" cy="3548777"/>
          </a:xfrm>
          <a:prstGeom prst="roundRect">
            <a:avLst>
              <a:gd name="adj" fmla="val 2519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1" name="Shape 19"/>
          <p:cNvSpPr/>
          <p:nvPr/>
        </p:nvSpPr>
        <p:spPr>
          <a:xfrm>
            <a:off x="9670018" y="2626757"/>
            <a:ext cx="4192667" cy="638413"/>
          </a:xfrm>
          <a:prstGeom prst="roundRect">
            <a:avLst>
              <a:gd name="adj" fmla="val 9705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20"/>
          <p:cNvSpPr/>
          <p:nvPr/>
        </p:nvSpPr>
        <p:spPr>
          <a:xfrm>
            <a:off x="11606689" y="2746415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9882783" y="347793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Meta-Sezgisel</a:t>
            </a:r>
            <a:endParaRPr lang="en-US" sz="2050" dirty="0"/>
          </a:p>
        </p:txBody>
      </p:sp>
      <p:sp>
        <p:nvSpPr>
          <p:cNvPr id="24" name="Text 22"/>
          <p:cNvSpPr/>
          <p:nvPr/>
        </p:nvSpPr>
        <p:spPr>
          <a:xfrm>
            <a:off x="9882783" y="3937992"/>
            <a:ext cx="376713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Genetik Algoritma (GA), Karınca Kolonisi (ACO)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9882783" y="4746665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optimizasyon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882783" y="5161598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NP-Hard problemler için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9882783" y="5576530"/>
            <a:ext cx="376713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Yaklaşık ancak hızlı çözümler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4855" y="6392108"/>
            <a:ext cx="13140690" cy="904161"/>
          </a:xfrm>
          <a:prstGeom prst="roundRect">
            <a:avLst>
              <a:gd name="adj" fmla="val 9887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0" y="6715601"/>
            <a:ext cx="265986" cy="212765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436370" y="6657975"/>
            <a:ext cx="1223641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Temel Hipotez:</a:t>
            </a: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Yerel planlamada arama tabanlı algoritmalar, global optimizasyonda meta-sezgiseller gereklidir.</a:t>
            </a:r>
            <a:endParaRPr lang="en-US" sz="1650" dirty="0"/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C708B1A6-7411-288F-84B0-994BA672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962" y="7788140"/>
            <a:ext cx="2063438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00" y="1776896"/>
            <a:ext cx="11636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Theta*: Enerji Verimli Any-Angle Planlama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Any-Angle Yetenek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 köşelerine bağlı kalmadan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 açıdan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ilerlemeye izin verir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Enerji Verimliliği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Daha az dönüş noktası sayesinde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%10 daha kısa yollar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üretir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Hız Avantajı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A*'a göre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%60 daha hızlı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arama performansı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5163" y="58066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Theta*, özellikle </a:t>
            </a:r>
            <a:r>
              <a:rPr lang="en-US" sz="1750" b="1" dirty="0">
                <a:solidFill>
                  <a:srgbClr val="E7BF6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İHA ve insansız deniz araçları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için ideal bir çözümdür. Sürekli dönüşler yerine düz segmentler üreterek enerji tüketimini minimize eder.</a:t>
            </a:r>
            <a:endParaRPr lang="en-US" sz="175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ACADEBC-FF9F-DA21-CED8-3BC07AC5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348" y="7788140"/>
            <a:ext cx="162900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7938492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Dinamik Ortamlar için D* Lite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9" y="1970763"/>
            <a:ext cx="4826794" cy="54677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4946" y="1852851"/>
            <a:ext cx="7619286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Gerçek dünya VRP senaryoları dinamiktir: trafik değişir, yeni engeller belirir, görevler güncellenir. D* Lite bu gereksinimlere yanıt verir.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4946" y="3179445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4946" y="3529489"/>
            <a:ext cx="3697724" cy="30480"/>
          </a:xfrm>
          <a:prstGeom prst="rect">
            <a:avLst/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6234946" y="3702368"/>
            <a:ext cx="347960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Artımlı Yeniden Planlama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34946" y="4276011"/>
            <a:ext cx="3697724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Tüm planı yenilemek yerine sadece etkilenen bölgeleri günceller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156508" y="3179445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56508" y="3529489"/>
            <a:ext cx="3697724" cy="30480"/>
          </a:xfrm>
          <a:prstGeom prst="rect">
            <a:avLst/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156508" y="3702368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Hızlı Tepki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56508" y="4276011"/>
            <a:ext cx="3697724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Milisaniyeler içinde yeni yol hesaplar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34946" y="5742503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34946" y="6092547"/>
            <a:ext cx="7619286" cy="30480"/>
          </a:xfrm>
          <a:prstGeom prst="rect">
            <a:avLst/>
          </a:prstGeom>
          <a:solidFill>
            <a:srgbClr val="EEAEF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6234946" y="6265426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Bellek Verimliliği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234946" y="6839069"/>
            <a:ext cx="7619286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Önceki hesaplamaları yeniden kullanır</a:t>
            </a:r>
            <a:endParaRPr lang="en-US" sz="1750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C3421985-0F8C-6D91-F5BB-D8A4F45BB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90" y="7703791"/>
            <a:ext cx="2446610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938451"/>
            <a:ext cx="76821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Örnekleme Tabanlı Algoritmalar: RRT &amp; RRT*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925" y="2765703"/>
            <a:ext cx="3586401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RRT (Rapidly-exploring Random Tree)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0925" y="3757493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Harita ön işlemeye ihtiyaç duymaz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0925" y="4498658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Yüksek boyutlu konfigürasyon uzaylarında etkili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0925" y="5239822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Hızlı çözüm bulur ancak optimal değil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925" y="5980986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Karmaşık manevralı sistemler için uygun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34295" y="2765703"/>
            <a:ext cx="313265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RRT* (Optimal RRT)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4834295" y="3366016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Zamanla optimal çözüme asimptotik yakınsama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34295" y="4107180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Yeniden kablolama (rewiring) mekanizması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4295" y="4848344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Informed RRT* ile arama alanı daraltılır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4295" y="5589508"/>
            <a:ext cx="35864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Uzun süreli operasyonlarda üstünlük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0925" y="6957060"/>
            <a:ext cx="76821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60067111-9C20-1FDC-1F65-E730B709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727" y="7685484"/>
            <a:ext cx="2253009" cy="419158"/>
          </a:xfrm>
          <a:prstGeom prst="rect">
            <a:avLst/>
          </a:prstGeom>
        </p:spPr>
      </p:pic>
      <p:pic>
        <p:nvPicPr>
          <p:cNvPr id="18" name="Resim 17" descr="ekran görüntüsü, noel ağacı, sanat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1E84E2A-15AD-9C5E-CB71-7C8DE2191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960" y="1"/>
            <a:ext cx="630043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720"/>
            <a:ext cx="11191875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Sandviç Mimari: Hiyerarşik Hibrit Sistem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1526" y="1759148"/>
            <a:ext cx="130673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başarılı endüstri uygulamaları,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katmanlı hibrit sistemler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kullanır. Her katman farklı bir sorumluluğu optimize eder: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16449" y="3618071"/>
            <a:ext cx="3871913" cy="223242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781526" y="3394829"/>
            <a:ext cx="669846" cy="669846"/>
          </a:xfrm>
          <a:prstGeom prst="roundRect">
            <a:avLst>
              <a:gd name="adj" fmla="val 6825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928" y="3562231"/>
            <a:ext cx="334923" cy="3349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4768" y="4287917"/>
            <a:ext cx="3760470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Üst Katman: Stratejik Planlama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4768" y="5119568"/>
            <a:ext cx="3760470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 / ACO algoritmaları ile hedef sıralama ve global rota optimizasyonu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46646" y="3283148"/>
            <a:ext cx="3871913" cy="223242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5211723" y="3059906"/>
            <a:ext cx="669846" cy="669846"/>
          </a:xfrm>
          <a:prstGeom prst="roundRect">
            <a:avLst>
              <a:gd name="adj" fmla="val 6825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25" y="3227308"/>
            <a:ext cx="334923" cy="3349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4965" y="3952994"/>
            <a:ext cx="3760470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Orta Katman: Taktik Yönetim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34965" y="4784646"/>
            <a:ext cx="376047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D* Lite ile dinamik değişim yönetimi ve anlık adaptasyon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76842" y="2948226"/>
            <a:ext cx="3871913" cy="223242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1"/>
          <p:cNvSpPr/>
          <p:nvPr/>
        </p:nvSpPr>
        <p:spPr>
          <a:xfrm>
            <a:off x="9641919" y="2724983"/>
            <a:ext cx="669846" cy="669846"/>
          </a:xfrm>
          <a:prstGeom prst="roundRect">
            <a:avLst>
              <a:gd name="adj" fmla="val 6825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9321" y="2892385"/>
            <a:ext cx="334923" cy="33492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5162" y="3618071"/>
            <a:ext cx="3760470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Alt Katman: Operasyonel Yürütme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65162" y="4449723"/>
            <a:ext cx="376047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Theta* veya RRT* ile fiziksel yol üretimi ve engel kaçınma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81526" y="6665952"/>
            <a:ext cx="13067348" cy="948809"/>
          </a:xfrm>
          <a:prstGeom prst="roundRect">
            <a:avLst>
              <a:gd name="adj" fmla="val 9885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768" y="7000994"/>
            <a:ext cx="279083" cy="22324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07093" y="6944916"/>
            <a:ext cx="1211853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Kritik Bulgu:</a:t>
            </a: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Tek bir algoritma VRP'yi tek başına çözemez. Katmanlı mimari zorunludur.</a:t>
            </a:r>
            <a:endParaRPr lang="en-US" sz="1750" dirty="0"/>
          </a:p>
        </p:txBody>
      </p:sp>
      <p:pic>
        <p:nvPicPr>
          <p:cNvPr id="25" name="Resim 24" descr="mavi, meneviş mavisi, Majorelle Blue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B8FCA5B-1231-F0B8-303E-79FCF69CF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8324" y="7614761"/>
            <a:ext cx="2410161" cy="614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1267</Words>
  <Application>Microsoft Office PowerPoint</Application>
  <PresentationFormat>Özel</PresentationFormat>
  <Paragraphs>172</Paragraphs>
  <Slides>18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Bricolage Grotesque Extra Bold</vt:lpstr>
      <vt:lpstr>Arial</vt:lpstr>
      <vt:lpstr>Montserrat</vt:lpstr>
      <vt:lpstr>Bricolage Grotesque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YAREN KELEŞ</dc:creator>
  <cp:lastModifiedBy>elif sude yılmaz</cp:lastModifiedBy>
  <cp:revision>4</cp:revision>
  <dcterms:created xsi:type="dcterms:W3CDTF">2025-12-21T14:37:22Z</dcterms:created>
  <dcterms:modified xsi:type="dcterms:W3CDTF">2025-12-21T15:33:11Z</dcterms:modified>
</cp:coreProperties>
</file>